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25"/>
  </p:notesMasterIdLst>
  <p:sldIdLst>
    <p:sldId id="256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6" r:id="rId20"/>
    <p:sldId id="277" r:id="rId21"/>
    <p:sldId id="278" r:id="rId22"/>
    <p:sldId id="279" r:id="rId23"/>
    <p:sldId id="280" r:id="rId2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3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1639-B2D6-4652-B8C3-1B4C224A7BAF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15042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351393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421547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575923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61B7-6B89-48AB-966F-622E2788EECC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38246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124987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3053919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0662859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62882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1CF131DD-A141-4471-BCF9-C6073EDD7E20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655966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34A90-EB03-42F3-8859-2C2B2724C058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8295046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CBC48EC7-AF6A-48D3-8284-14BACBEBDD84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416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>
            <a:extLst>
              <a:ext uri="{FF2B5EF4-FFF2-40B4-BE49-F238E27FC236}">
                <a16:creationId xmlns:a16="http://schemas.microsoft.com/office/drawing/2014/main" id="{3B7C6A72-92C0-E030-5AE5-B7A02BDE1B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223" b="11550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rgbClr val="FFFFFF"/>
                </a:solidFill>
              </a:rPr>
              <a:t>Customer Shopping Analysis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  <a:prstGeom prst="rect">
            <a:avLst/>
          </a:prstGeom>
        </p:spPr>
        <p:txBody>
          <a:bodyPr spcFirstLastPara="1" lIns="91425" tIns="91425" rIns="91425" bIns="91425" anchorCtr="0">
            <a:normAutofit fontScale="92500" lnSpcReduction="20000"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500">
                <a:solidFill>
                  <a:srgbClr val="FFFFFF"/>
                </a:solidFill>
              </a:rPr>
              <a:t>Analyzing customer shopping to increase sales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US" sz="500"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500">
                <a:solidFill>
                  <a:srgbClr val="FFFFFF"/>
                </a:solidFill>
              </a:rPr>
              <a:t>Done by : Sukesh Pavan Bitragunta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US" sz="500"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500">
                <a:solidFill>
                  <a:srgbClr val="FFFFFF"/>
                </a:solidFill>
              </a:rPr>
              <a:t>Submitted to : Chaojie Wang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US" sz="500">
              <a:solidFill>
                <a:srgbClr val="FFFFFF"/>
              </a:solidFill>
            </a:endParaRP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071767D-5FF7-4508-B8B7-BB60FF3AB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3257550"/>
            <a:ext cx="740664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C4E89C94-E462-4566-A15A-32835FD68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25F4A20-71FB-4A26-92E2-89DED4926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E1AF813-2D2F-4B78-9216-388AF161E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7181D2-95D5-4439-9BDF-14D4FDC7B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BAEF35A4-E746-4B89-BC06-242BB43C4A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3557" b="1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932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919E0-64ED-B285-7C89-EC876503B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67F12-4273-4A96-CDF9-37B27DB15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 K means clustering is used to segregate the dataset.  To perform the model every attribute should be a continuous variable.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 One hot encoding was used to convert the categorical variables to format that can be helpful to machine learning algorithms.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 </a:t>
            </a:r>
            <a:r>
              <a:rPr lang="en-US" b="0" i="0" dirty="0">
                <a:effectLst/>
                <a:latin typeface="Inter"/>
              </a:rPr>
              <a:t>Standardization of a dataset is a common requirement for many machine learning estimators: they might behave badly if the individual features do not more or less look like standard normally distributed data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2884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9DED7-6A91-A270-B326-8582CA66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1585B-802E-CF47-CA49-E0B331B73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The next step would be determining the value of k, There are two methods two perform this,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 </a:t>
            </a:r>
            <a:r>
              <a:rPr lang="en-US" b="0" i="0" dirty="0">
                <a:solidFill>
                  <a:srgbClr val="222222"/>
                </a:solidFill>
                <a:effectLst/>
              </a:rPr>
              <a:t>The silhouette score and plot are used to evaluate the quality of a clustering solution    produced by the k-means algorithm. The highest and closest point to one is considered the optimal number of clusters.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rgbClr val="222222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22222"/>
                </a:solidFill>
              </a:rPr>
              <a:t> The other one is  elbow method, </a:t>
            </a:r>
            <a:r>
              <a:rPr lang="en-US" b="0" i="0" dirty="0">
                <a:solidFill>
                  <a:srgbClr val="222222"/>
                </a:solidFill>
                <a:effectLst/>
              </a:rPr>
              <a:t>In the Elbow method, we are actually varying the number of clusters (K) from 1 – 10. For each value of K, we are calculating Within-Cluster Sum of Square.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9144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2073E-5264-8655-ADBB-412A9316C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97E3D-0DDD-6456-E799-6677482E3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Silhouette score</a:t>
            </a:r>
          </a:p>
        </p:txBody>
      </p:sp>
      <p:pic>
        <p:nvPicPr>
          <p:cNvPr id="8" name="Content Placeholder 7" descr="A picture containing line, diagram, plot, slope&#10;&#10;Description automatically generated">
            <a:extLst>
              <a:ext uri="{FF2B5EF4-FFF2-40B4-BE49-F238E27FC236}">
                <a16:creationId xmlns:a16="http://schemas.microsoft.com/office/drawing/2014/main" id="{47C184DC-08D4-2743-205D-677C836BE1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56616" y="2010941"/>
            <a:ext cx="3635055" cy="238526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BB2804-DF91-68BC-9F1C-47143E8236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Elbow method</a:t>
            </a:r>
          </a:p>
        </p:txBody>
      </p:sp>
      <p:pic>
        <p:nvPicPr>
          <p:cNvPr id="10" name="Content Placeholder 9" descr="A picture containing plot, line, diagram, text&#10;&#10;Description automatically generated">
            <a:extLst>
              <a:ext uri="{FF2B5EF4-FFF2-40B4-BE49-F238E27FC236}">
                <a16:creationId xmlns:a16="http://schemas.microsoft.com/office/drawing/2014/main" id="{BC1EBFE3-07F3-D8F9-E88D-40C2B3051F1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726998" y="1936750"/>
            <a:ext cx="3576204" cy="2533650"/>
          </a:xfrm>
        </p:spPr>
      </p:pic>
    </p:spTree>
    <p:extLst>
      <p:ext uri="{BB962C8B-B14F-4D97-AF65-F5344CB8AC3E}">
        <p14:creationId xmlns:p14="http://schemas.microsoft.com/office/powerpoint/2010/main" val="666478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39736" cy="51435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2E031F-698E-D1D7-E7FF-84AAA8A4E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277" y="387626"/>
            <a:ext cx="2313633" cy="1577906"/>
          </a:xfrm>
        </p:spPr>
        <p:txBody>
          <a:bodyPr>
            <a:normAutofit/>
          </a:bodyPr>
          <a:lstStyle/>
          <a:p>
            <a:r>
              <a:rPr lang="en-IN" sz="2700">
                <a:solidFill>
                  <a:srgbClr val="FFFFFF"/>
                </a:solidFill>
              </a:rPr>
              <a:t>Cluster Profiling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7B552-BCFB-A3F4-D474-7DEB1D409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278" y="1990350"/>
            <a:ext cx="2313633" cy="2501639"/>
          </a:xfrm>
        </p:spPr>
        <p:txBody>
          <a:bodyPr>
            <a:normAutofit/>
          </a:bodyPr>
          <a:lstStyle/>
          <a:p>
            <a:r>
              <a:rPr lang="en-IN" sz="1100">
                <a:solidFill>
                  <a:srgbClr val="FFFFFF"/>
                </a:solidFill>
              </a:rPr>
              <a:t>This is the mean of each attribute after clustering  and categorized into their respective clusters.</a:t>
            </a:r>
          </a:p>
          <a:p>
            <a:r>
              <a:rPr lang="en-IN" sz="1100">
                <a:solidFill>
                  <a:srgbClr val="FFFFFF"/>
                </a:solidFill>
              </a:rPr>
              <a:t>The graphical representation would help us to understand better.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7E4E11-061F-1E67-A6E1-C47568D9A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6094" y="480060"/>
            <a:ext cx="2039398" cy="418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182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AD83CFE-1CA3-4832-A4B9-C48CD1347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284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98641C-7F74-435D-996F-A4387A3C3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30" y="3714750"/>
            <a:ext cx="9141714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5E88FA-5A0E-6C19-7F4C-A8BD2DACD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897" y="3840480"/>
            <a:ext cx="7543800" cy="6172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endParaRPr lang="en-US" sz="2700" spc="-50">
              <a:solidFill>
                <a:srgbClr val="FFFFFF"/>
              </a:solidFill>
            </a:endParaRPr>
          </a:p>
        </p:txBody>
      </p:sp>
      <p:pic>
        <p:nvPicPr>
          <p:cNvPr id="6" name="Content Placeholder 5" descr="A picture containing screenshot, text, diagram, plot&#10;&#10;Description automatically generated">
            <a:extLst>
              <a:ext uri="{FF2B5EF4-FFF2-40B4-BE49-F238E27FC236}">
                <a16:creationId xmlns:a16="http://schemas.microsoft.com/office/drawing/2014/main" id="{179D3C2D-AAE1-831A-8D2D-01AC0A29230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76592" y="1196044"/>
            <a:ext cx="3848740" cy="1270084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530C0F6-C8DF-4539-B30C-8105DB61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7997" y="665226"/>
            <a:ext cx="48006" cy="2331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AAA52B9C-2ED2-9E07-360F-889DECAC7D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818668" y="1178518"/>
            <a:ext cx="3838636" cy="130513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AE51241-AA8B-4B82-9C59-6738DB856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0" y="3679632"/>
            <a:ext cx="9141714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4932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C6417104-D4C1-4710-9982-2154A7F48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7507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52854B-F0A3-4C09-46CA-D0E3FDD38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499" y="3412671"/>
            <a:ext cx="8181805" cy="793242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endParaRPr lang="en-US" sz="4500" spc="-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Content Placeholder 5" descr="A picture containing screenshot, diagram, plot, line&#10;&#10;Description automatically generated">
            <a:extLst>
              <a:ext uri="{FF2B5EF4-FFF2-40B4-BE49-F238E27FC236}">
                <a16:creationId xmlns:a16="http://schemas.microsoft.com/office/drawing/2014/main" id="{750E55E5-5487-9FE2-76E7-F891C1C3B97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76592" y="1186422"/>
            <a:ext cx="3848740" cy="1289327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626F1402-2DEC-4071-84AF-350C7BF0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7997" y="665226"/>
            <a:ext cx="48006" cy="2331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Content Placeholder 21" descr="A picture containing diagram, plot, screenshot, line&#10;&#10;Description automatically generated">
            <a:extLst>
              <a:ext uri="{FF2B5EF4-FFF2-40B4-BE49-F238E27FC236}">
                <a16:creationId xmlns:a16="http://schemas.microsoft.com/office/drawing/2014/main" id="{7977722F-FB54-6F50-C539-D701218F6E6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818668" y="1164123"/>
            <a:ext cx="3838636" cy="1333926"/>
          </a:xfrm>
          <a:prstGeom prst="rect">
            <a:avLst/>
          </a:prstGeom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4733B62-1719-4677-A612-CA0AC0AD7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0814" y="4214077"/>
            <a:ext cx="78867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DA52A394-10F4-4AA5-90E4-634D1E919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7BDDC51-8BB2-42BE-8EA8-39B3E9AC1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5507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AD83CFE-1CA3-4832-A4B9-C48CD1347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284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C98641C-7F74-435D-996F-A4387A3C3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30" y="3714750"/>
            <a:ext cx="9141714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985162-7C55-7223-BF46-3349BDD4C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897" y="3840480"/>
            <a:ext cx="7543800" cy="6172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endParaRPr lang="en-US" sz="2700" spc="-50">
              <a:solidFill>
                <a:srgbClr val="FFFFFF"/>
              </a:solidFill>
            </a:endParaRPr>
          </a:p>
        </p:txBody>
      </p:sp>
      <p:pic>
        <p:nvPicPr>
          <p:cNvPr id="6" name="Content Placeholder 5" descr="A picture containing screenshot, diagram, plot, line&#10;&#10;Description automatically generated">
            <a:extLst>
              <a:ext uri="{FF2B5EF4-FFF2-40B4-BE49-F238E27FC236}">
                <a16:creationId xmlns:a16="http://schemas.microsoft.com/office/drawing/2014/main" id="{3C822225-4224-A1E8-9BBA-3C6B1CCD4A1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76592" y="1162367"/>
            <a:ext cx="3848740" cy="1337437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F530C0F6-C8DF-4539-B30C-8105DB61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7997" y="665226"/>
            <a:ext cx="48006" cy="2331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Content Placeholder 15" descr="A picture containing diagram, screenshot, plot, line&#10;&#10;Description automatically generated">
            <a:extLst>
              <a:ext uri="{FF2B5EF4-FFF2-40B4-BE49-F238E27FC236}">
                <a16:creationId xmlns:a16="http://schemas.microsoft.com/office/drawing/2014/main" id="{CC0628B0-5950-14C7-420B-5794D9BF76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818668" y="1144930"/>
            <a:ext cx="3838636" cy="1372311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AE51241-AA8B-4B82-9C59-6738DB856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0" y="3679632"/>
            <a:ext cx="9141714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227206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6417104-D4C1-4710-9982-2154A7F48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7507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21B3E0-1566-A16D-A11F-B60CF4084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499" y="3412671"/>
            <a:ext cx="8181805" cy="793242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endParaRPr lang="en-US" sz="4500" spc="-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Content Placeholder 5" descr="A picture containing screenshot, diagram, line, text&#10;&#10;Description automatically generated">
            <a:extLst>
              <a:ext uri="{FF2B5EF4-FFF2-40B4-BE49-F238E27FC236}">
                <a16:creationId xmlns:a16="http://schemas.microsoft.com/office/drawing/2014/main" id="{902CE846-D85A-726D-EF69-BEA21090C6E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76592" y="1162367"/>
            <a:ext cx="3848740" cy="1337437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26F1402-2DEC-4071-84AF-350C7BF0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7997" y="665226"/>
            <a:ext cx="48006" cy="2331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BAEF22CC-3077-30D0-8ED2-C537161D6F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818668" y="833041"/>
            <a:ext cx="3838636" cy="199609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4733B62-1719-4677-A612-CA0AC0AD7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0814" y="4214077"/>
            <a:ext cx="78867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A52A394-10F4-4AA5-90E4-634D1E919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7BDDC51-8BB2-42BE-8EA8-39B3E9AC1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47598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39736" cy="51435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7C04D3-5CDB-B2AD-E47B-9796A070B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808" y="387626"/>
            <a:ext cx="2325102" cy="1577906"/>
          </a:xfrm>
        </p:spPr>
        <p:txBody>
          <a:bodyPr>
            <a:normAutofit/>
          </a:bodyPr>
          <a:lstStyle/>
          <a:p>
            <a:r>
              <a:rPr lang="en-IN" sz="2700"/>
              <a:t>Conclusion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3195" y="1975471"/>
            <a:ext cx="20574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1922E-1722-9740-D02C-0A70F99DA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278" y="2052430"/>
            <a:ext cx="2313633" cy="252453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1100" dirty="0"/>
              <a:t>  After performing the cluster profiling we get to know how they were grouped.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dirty="0"/>
              <a:t> This will helps us to promote the products that the customers are going to buy and it will also help us save on promotion of products.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dirty="0"/>
              <a:t> </a:t>
            </a:r>
          </a:p>
        </p:txBody>
      </p:sp>
      <p:pic>
        <p:nvPicPr>
          <p:cNvPr id="5" name="Picture 4" descr="Abstract blurred background of department store">
            <a:extLst>
              <a:ext uri="{FF2B5EF4-FFF2-40B4-BE49-F238E27FC236}">
                <a16:creationId xmlns:a16="http://schemas.microsoft.com/office/drawing/2014/main" id="{038A74AE-9316-2C19-05D2-72CC1B08DD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9" r="16482"/>
          <a:stretch/>
        </p:blipFill>
        <p:spPr>
          <a:xfrm>
            <a:off x="3056282" y="10"/>
            <a:ext cx="6083454" cy="514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021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3780A-7E48-EE74-3FE1-7BD42ABF3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607B9-30B4-CFD0-8BE2-0D05D125C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Customer shopping analysis enables a company to change its product based on  its target customers from various customer categories.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Instead of paying money to promote a new product to every client in the firm's database.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Company may determine which customer group is most likely to purchase the product and then market the product just to that segment.</a:t>
            </a:r>
            <a:endParaRPr lang="en-US" sz="1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8036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Tying a bow in an arrangment of presents">
            <a:extLst>
              <a:ext uri="{FF2B5EF4-FFF2-40B4-BE49-F238E27FC236}">
                <a16:creationId xmlns:a16="http://schemas.microsoft.com/office/drawing/2014/main" id="{614B04B3-9FD3-2315-6D7C-22A4DCA780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7026" b="8705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D5FA0F-B3E2-3929-3DA9-9211B7E4C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8000" spc="-50" dirty="0"/>
              <a:t>Thank You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071767D-5FF7-4508-B8B7-BB60FF3AB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3257550"/>
            <a:ext cx="740664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4E89C94-E462-4566-A15A-32835FD68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5F4A20-71FB-4A26-92E2-89DED4926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833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2D3FD4-6F71-43DF-93B9-87279519C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" y="0"/>
            <a:ext cx="5660909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55A701-9AE4-9AE9-3F26-C28C006B2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87626"/>
            <a:ext cx="4483452" cy="1249876"/>
          </a:xfrm>
        </p:spPr>
        <p:txBody>
          <a:bodyPr>
            <a:normAutofit/>
          </a:bodyPr>
          <a:lstStyle/>
          <a:p>
            <a:r>
              <a:rPr lang="en-IN" sz="3000">
                <a:solidFill>
                  <a:srgbClr val="FFFFFF"/>
                </a:solidFill>
              </a:rPr>
              <a:t>Objective &amp; Data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55C727A-BA24-B374-44A4-B6DF5B3C1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677228"/>
            <a:ext cx="4483453" cy="2739500"/>
          </a:xfrm>
        </p:spPr>
        <p:txBody>
          <a:bodyPr>
            <a:normAutofit/>
          </a:bodyPr>
          <a:lstStyle/>
          <a:p>
            <a:endParaRPr lang="en-IN" sz="1400">
              <a:solidFill>
                <a:srgbClr val="FFFFFF"/>
              </a:solidFill>
            </a:endParaRPr>
          </a:p>
          <a:p>
            <a:pPr marL="457200" lvl="0" indent="-329015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-IN" sz="1400">
                <a:solidFill>
                  <a:srgbClr val="FFFFFF"/>
                </a:solidFill>
              </a:rPr>
              <a:t> </a:t>
            </a:r>
            <a:r>
              <a:rPr lang="en-US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 understand the shopping analysis of the consumer and segregate them into groups.</a:t>
            </a:r>
          </a:p>
          <a:p>
            <a:pPr marL="457200" lvl="0" indent="-329015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endParaRPr lang="en-US"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329015">
              <a:spcBef>
                <a:spcPts val="0"/>
              </a:spcBef>
              <a:spcAft>
                <a:spcPts val="0"/>
              </a:spcAft>
              <a:buFont typeface="Arial"/>
              <a:buChar char="●"/>
            </a:pPr>
            <a:r>
              <a:rPr lang="en-US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grouping will help us to promote the products that will make more sales and promote the company.</a:t>
            </a:r>
          </a:p>
          <a:p>
            <a:pPr marL="457200" indent="-329015">
              <a:spcBef>
                <a:spcPts val="0"/>
              </a:spcBef>
              <a:spcAft>
                <a:spcPts val="0"/>
              </a:spcAft>
              <a:buFont typeface="Arial"/>
              <a:buChar char="●"/>
            </a:pPr>
            <a:endParaRPr lang="en-US"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329015">
              <a:spcBef>
                <a:spcPts val="0"/>
              </a:spcBef>
              <a:spcAft>
                <a:spcPts val="0"/>
              </a:spcAft>
              <a:buFont typeface="Arial"/>
              <a:buChar char="●"/>
            </a:pPr>
            <a:r>
              <a:rPr lang="en-US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dataset was taken from Kaggle, and the entries are from 2014, It has 2240 rows and 29 columns </a:t>
            </a:r>
          </a:p>
          <a:p>
            <a:pPr marL="457200" indent="-329015">
              <a:spcBef>
                <a:spcPts val="0"/>
              </a:spcBef>
              <a:spcAft>
                <a:spcPts val="0"/>
              </a:spcAft>
              <a:buFont typeface="Arial"/>
              <a:buChar char="●"/>
            </a:pPr>
            <a:endParaRPr lang="en-US"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9015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endParaRPr lang="en-US"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1200"/>
              </a:spcBef>
              <a:spcAft>
                <a:spcPts val="0"/>
              </a:spcAft>
              <a:buNone/>
            </a:pPr>
            <a:endParaRPr lang="en-US"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1400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F207B4-66C3-4A76-8D54-C2871CF80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0920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08FC76F5-67A3-A39B-5C35-204314C435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261" r="1" b="1"/>
          <a:stretch/>
        </p:blipFill>
        <p:spPr>
          <a:xfrm>
            <a:off x="5708926" y="10"/>
            <a:ext cx="3435073" cy="514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356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50737"/>
            <a:ext cx="9144000" cy="4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149" y="1303383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52ABB703-2B0E-4C3B-B4A2-F3973548E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7507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FFA9A-A04A-DA19-E675-EDAF51F80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8763" y="476209"/>
            <a:ext cx="3845379" cy="10880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3700" spc="-50"/>
              <a:t>Data Pre-processing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61C1EF3-BEA9-9389-7793-DCB95D801D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46449" y="483829"/>
            <a:ext cx="2760610" cy="3935810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C21570E-E159-49A6-9891-FA397B7A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08763" y="1564641"/>
            <a:ext cx="356160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A7D57-629A-0012-BEA2-8545ED1E13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08763" y="1649185"/>
            <a:ext cx="3845379" cy="2752635"/>
          </a:xfrm>
        </p:spPr>
        <p:txBody>
          <a:bodyPr vert="horz" lIns="0" tIns="45720" rIns="0" bIns="45720" rtlCol="0">
            <a:normAutofit/>
          </a:bodyPr>
          <a:lstStyle/>
          <a:p>
            <a:pPr defTabSz="914400"/>
            <a:r>
              <a:rPr lang="en-US" dirty="0"/>
              <a:t>In The dataset there are 29 columns such as customer_id , dt_customer, Income, Martial_status and other.</a:t>
            </a:r>
          </a:p>
          <a:p>
            <a:pPr defTabSz="914400"/>
            <a:r>
              <a:rPr lang="en-US" dirty="0"/>
              <a:t>Removed null values  and outliers from the dataset using boxplot and added new attributes to column</a:t>
            </a:r>
          </a:p>
          <a:p>
            <a:pPr defTabSz="914400"/>
            <a:r>
              <a:rPr lang="en-US" dirty="0"/>
              <a:t>Such as total amount spent, number of campaigns accepted by customers and other.</a:t>
            </a:r>
          </a:p>
          <a:p>
            <a:pPr marL="0" indent="0" defTabSz="914400">
              <a:buFont typeface="Calibri" panose="020F0502020204030204" pitchFamily="34" charset="0"/>
              <a:buNone/>
            </a:pPr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95DA498-D9A2-4DA9-B9DA-B3776E08C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2A73093-4B9D-420D-B17E-52293703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09491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4AAA502-5435-489E-9538-3A40E6C71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7507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092B16-BD3A-18AD-F285-21F757F19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499" y="3412671"/>
            <a:ext cx="8181805" cy="793242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500" spc="-50">
                <a:solidFill>
                  <a:schemeClr val="tx1">
                    <a:lumMod val="85000"/>
                    <a:lumOff val="15000"/>
                  </a:schemeClr>
                </a:solidFill>
              </a:rPr>
              <a:t>EDA(Exploratory Data Analysis)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41B69-0E02-80A1-9925-36885F6237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5499" y="4295636"/>
            <a:ext cx="8193826" cy="38660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defTabSz="914400">
              <a:spcBef>
                <a:spcPts val="1200"/>
              </a:spcBef>
              <a:spcAft>
                <a:spcPts val="200"/>
              </a:spcAft>
              <a:buNone/>
            </a:pPr>
            <a:r>
              <a:rPr lang="en-US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Some of the Insights that I observed while preforming EDA</a:t>
            </a:r>
          </a:p>
        </p:txBody>
      </p:sp>
      <p:pic>
        <p:nvPicPr>
          <p:cNvPr id="6" name="Content Placeholder 5" descr="A picture containing screenshot, colorfulness, plot, diagram&#10;&#10;Description automatically generated">
            <a:extLst>
              <a:ext uri="{FF2B5EF4-FFF2-40B4-BE49-F238E27FC236}">
                <a16:creationId xmlns:a16="http://schemas.microsoft.com/office/drawing/2014/main" id="{DA519D56-C130-18B2-DCB6-7924BCE4049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6592" y="480060"/>
            <a:ext cx="5542669" cy="2702052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9AC0290-4702-4519-B0F4-C2A468809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0814" y="4214077"/>
            <a:ext cx="78867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DE42378B-2E28-4810-8421-7A473A40E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91DD17-237F-4811-BC0E-128EB1BD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2352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50737"/>
            <a:ext cx="9144000" cy="4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3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149" y="1303383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4" name="Rectangle 33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7507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18A83D-AE7F-F6E2-F4AA-16391981C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613" y="476209"/>
            <a:ext cx="2767693" cy="10880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endParaRPr lang="en-US" sz="4800" spc="-50"/>
          </a:p>
        </p:txBody>
      </p:sp>
      <p:pic>
        <p:nvPicPr>
          <p:cNvPr id="6" name="Content Placeholder 5" descr="A picture containing screenshot, text, colorfulness, diagram&#10;&#10;Description automatically generated">
            <a:extLst>
              <a:ext uri="{FF2B5EF4-FFF2-40B4-BE49-F238E27FC236}">
                <a16:creationId xmlns:a16="http://schemas.microsoft.com/office/drawing/2014/main" id="{6EADAB0F-32C4-5BF7-63C8-8703DDB8D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5499" y="1170897"/>
            <a:ext cx="5182351" cy="2604131"/>
          </a:xfrm>
          <a:prstGeom prst="rect">
            <a:avLst/>
          </a:prstGeom>
        </p:spPr>
      </p:pic>
      <p:cxnSp>
        <p:nvCxnSpPr>
          <p:cNvPr id="45" name="Straight Connector 35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19107" y="1564277"/>
            <a:ext cx="26746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D9993-CF91-051E-E74C-5139A72518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94613" y="1649185"/>
            <a:ext cx="2767693" cy="2752635"/>
          </a:xfrm>
        </p:spPr>
        <p:txBody>
          <a:bodyPr vert="horz" lIns="0" tIns="45720" rIns="0" bIns="45720" rtlCol="0">
            <a:normAutofit/>
          </a:bodyPr>
          <a:lstStyle/>
          <a:p>
            <a:pPr defTabSz="914400"/>
            <a:r>
              <a:rPr lang="en-US"/>
              <a:t> Here we can observe the amount spent by the different martial status</a:t>
            </a:r>
          </a:p>
        </p:txBody>
      </p:sp>
      <p:sp>
        <p:nvSpPr>
          <p:cNvPr id="46" name="Rectangle 37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14444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50737"/>
            <a:ext cx="9144000" cy="4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149" y="1303383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39736" cy="51435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8EB1C4-E986-7C29-7C72-B62167E53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277" y="387626"/>
            <a:ext cx="2313633" cy="157790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endParaRPr lang="en-US" sz="2700" spc="-5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C30F1-56FD-C3C3-9055-276B54078F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9278" y="1990350"/>
            <a:ext cx="2313633" cy="2501639"/>
          </a:xfrm>
        </p:spPr>
        <p:txBody>
          <a:bodyPr vert="horz" lIns="0" tIns="45720" rIns="0" bIns="45720" rtlCol="0">
            <a:normAutofit/>
          </a:bodyPr>
          <a:lstStyle/>
          <a:p>
            <a:pPr defTabSz="914400"/>
            <a:r>
              <a:rPr lang="en-US" sz="1800" dirty="0">
                <a:solidFill>
                  <a:srgbClr val="FFFFFF"/>
                </a:solidFill>
              </a:rPr>
              <a:t>In this graph we can see how much does a parent purchase and non parent spend.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ext, screenshot, plot, line&#10;&#10;Description automatically generated">
            <a:extLst>
              <a:ext uri="{FF2B5EF4-FFF2-40B4-BE49-F238E27FC236}">
                <a16:creationId xmlns:a16="http://schemas.microsoft.com/office/drawing/2014/main" id="{A5F882EA-02CD-0C29-0A50-87770A471FF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556512" y="1309856"/>
            <a:ext cx="5098562" cy="252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580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AD83CFE-1CA3-4832-A4B9-C48CD1347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284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98641C-7F74-435D-996F-A4387A3C3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30" y="3714750"/>
            <a:ext cx="9141714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000E90-5AA6-C377-587D-166C0B19D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897" y="3840480"/>
            <a:ext cx="7543800" cy="6172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endParaRPr lang="en-US" sz="2700" spc="-50">
              <a:solidFill>
                <a:srgbClr val="FFFFFF"/>
              </a:solidFill>
            </a:endParaRPr>
          </a:p>
        </p:txBody>
      </p:sp>
      <p:pic>
        <p:nvPicPr>
          <p:cNvPr id="8" name="Content Placeholder 7" descr="A picture containing screenshot, text, plot, diagram&#10;&#10;Description automatically generated">
            <a:extLst>
              <a:ext uri="{FF2B5EF4-FFF2-40B4-BE49-F238E27FC236}">
                <a16:creationId xmlns:a16="http://schemas.microsoft.com/office/drawing/2014/main" id="{FC5B6F06-BB88-6DAF-F78A-EC80F97A84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6592" y="854468"/>
            <a:ext cx="3848740" cy="277529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530C0F6-C8DF-4539-B30C-8105DB61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7997" y="665226"/>
            <a:ext cx="48006" cy="2331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D6AB5B1F-8743-4FC3-742C-0A15CF2BF5E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818668" y="665226"/>
            <a:ext cx="3838636" cy="3012547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AE51241-AA8B-4B82-9C59-6738DB856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0" y="3679632"/>
            <a:ext cx="9141714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0859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0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screenshot, text, colorfulness&#10;&#10;Description automatically generated">
            <a:extLst>
              <a:ext uri="{FF2B5EF4-FFF2-40B4-BE49-F238E27FC236}">
                <a16:creationId xmlns:a16="http://schemas.microsoft.com/office/drawing/2014/main" id="{F5FA655B-DAB4-F02F-C0D9-A3A34436B67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76712" y="482600"/>
            <a:ext cx="7390575" cy="378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951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259032620D0549951775CCEAF95B51" ma:contentTypeVersion="0" ma:contentTypeDescription="Create a new document." ma:contentTypeScope="" ma:versionID="86427330e9a2748423bee0d8941d824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e0d669e768dba524631ce26043f5ac3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B99EC04-2646-4A0E-90F9-9E3CB26824DD}">
  <ds:schemaRefs>
    <ds:schemaRef ds:uri="http://schemas.microsoft.com/office/2006/documentManagement/types"/>
    <ds:schemaRef ds:uri="http://www.w3.org/XML/1998/namespace"/>
    <ds:schemaRef ds:uri="http://purl.org/dc/terms/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4877D69-F6C5-4B40-BC57-F2CB2BDE26F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8AB6145-9645-4AC3-BF66-D5F0F0CE49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Customer Shopping Analysis_ppt</Template>
  <TotalTime>344</TotalTime>
  <Words>507</Words>
  <Application>Microsoft Office PowerPoint</Application>
  <PresentationFormat>On-screen Show (16:9)</PresentationFormat>
  <Paragraphs>54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 Light</vt:lpstr>
      <vt:lpstr>Arial</vt:lpstr>
      <vt:lpstr>Inter</vt:lpstr>
      <vt:lpstr>Calibri</vt:lpstr>
      <vt:lpstr>Retrospect</vt:lpstr>
      <vt:lpstr>Customer Shopping Analysis</vt:lpstr>
      <vt:lpstr>Introduction</vt:lpstr>
      <vt:lpstr>Objective &amp; Data</vt:lpstr>
      <vt:lpstr>Data Pre-processing</vt:lpstr>
      <vt:lpstr>EDA(Exploratory Data Analysis)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Machine learning</vt:lpstr>
      <vt:lpstr>PowerPoint Presentation</vt:lpstr>
      <vt:lpstr>PowerPoint Presentation</vt:lpstr>
      <vt:lpstr>Cluster Profiling</vt:lpstr>
      <vt:lpstr>PowerPoint Presentation</vt:lpstr>
      <vt:lpstr>PowerPoint Presentation</vt:lpstr>
      <vt:lpstr>PowerPoint Presentation</vt:lpstr>
      <vt:lpstr>PowerPoint Presentation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Shopping Analysis</dc:title>
  <dc:creator>Sumanth Bitragunta</dc:creator>
  <cp:lastModifiedBy>Sumanth Bitragunta</cp:lastModifiedBy>
  <cp:revision>1</cp:revision>
  <dcterms:created xsi:type="dcterms:W3CDTF">2023-05-08T15:58:37Z</dcterms:created>
  <dcterms:modified xsi:type="dcterms:W3CDTF">2023-05-08T21:43:23Z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0x0101003B259032620D0549951775CCEAF95B51</vt:lpwstr>
  </property>
</Properties>
</file>